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4" r:id="rId6"/>
    <p:sldId id="269" r:id="rId7"/>
    <p:sldId id="260" r:id="rId8"/>
    <p:sldId id="265" r:id="rId9"/>
    <p:sldId id="261" r:id="rId10"/>
    <p:sldId id="268" r:id="rId11"/>
    <p:sldId id="262" r:id="rId12"/>
    <p:sldId id="263" r:id="rId13"/>
    <p:sldId id="266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B89AD94-63C6-4A22-9648-9274C82E138A}" type="datetimeFigureOut">
              <a:rPr lang="ru-RU"/>
              <a:pPr>
                <a:defRPr/>
              </a:pPr>
              <a:t>19.05.2024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D464BC-C3BA-4A7E-AABC-FC835A43B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930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9EF6A-7789-4E3C-8887-DCDB989C159F}" type="datetime1">
              <a:rPr lang="ru-RU"/>
              <a:pPr>
                <a:defRPr/>
              </a:pPr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C74F4-D3DB-484B-A712-28021D5C4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DB889-0A5F-457D-A183-CCD6CB56F5FE}" type="datetime1">
              <a:rPr lang="ru-RU"/>
              <a:pPr>
                <a:defRPr/>
              </a:pPr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48722-7F2D-4429-BC89-FEBF1ED52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3882-E9C7-401A-9729-9665818330CD}" type="datetime1">
              <a:rPr lang="ru-RU"/>
              <a:pPr>
                <a:defRPr/>
              </a:pPr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CAAAA-7C47-4A89-A783-08AE76F87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CD654-706B-4FA0-9E48-54A4DEE2F3E6}" type="datetime1">
              <a:rPr lang="ru-RU"/>
              <a:pPr>
                <a:defRPr/>
              </a:pPr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2FCE3-23EA-46C7-8F25-9B99D4A94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EC26-DD2A-4CA2-8C13-138E7A8E270E}" type="datetime1">
              <a:rPr lang="ru-RU"/>
              <a:pPr>
                <a:defRPr/>
              </a:pPr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154F4-C073-4514-98E0-6E526FA53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7DF60-60C0-483B-AD9F-431C452CCF0F}" type="datetime1">
              <a:rPr lang="ru-RU"/>
              <a:pPr>
                <a:defRPr/>
              </a:pPr>
              <a:t>19.05.2024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72FE1-7DE4-41E0-8651-994EF514C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4F939-78A6-4CDD-9517-07FB0FED764C}" type="datetime1">
              <a:rPr lang="ru-RU"/>
              <a:pPr>
                <a:defRPr/>
              </a:pPr>
              <a:t>19.05.2024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1B4B2-FBEA-47CD-94F5-2581447F2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21AC0-484F-493E-BAD4-47B809FBE5E2}" type="datetime1">
              <a:rPr lang="ru-RU"/>
              <a:pPr>
                <a:defRPr/>
              </a:pPr>
              <a:t>19.05.2024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5B721-608E-42B1-9EA0-D95D4DB89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9B003-8827-435E-8C18-AAA769D05AE4}" type="datetime1">
              <a:rPr lang="ru-RU"/>
              <a:pPr>
                <a:defRPr/>
              </a:pPr>
              <a:t>19.05.2024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9E073-2822-4219-AD1D-58FD55539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61503-010B-4272-9F2E-66B72BD023AA}" type="datetime1">
              <a:rPr lang="ru-RU"/>
              <a:pPr>
                <a:defRPr/>
              </a:pPr>
              <a:t>19.05.2024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70FD2-0480-48AE-A888-C322C0503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060A6-804A-47EE-A93D-AF9B1543ADD3}" type="datetime1">
              <a:rPr lang="ru-RU"/>
              <a:pPr>
                <a:defRPr/>
              </a:pPr>
              <a:t>19.05.2024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59CA4-1372-492D-A52E-978022AE6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0031B4-11B5-4CB0-83B2-0AAF23656F2C}" type="datetime1">
              <a:rPr lang="ru-RU"/>
              <a:pPr>
                <a:defRPr/>
              </a:pPr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25D2F8-6DE7-409F-94E0-33B00136D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85786" y="3500438"/>
            <a:ext cx="7772400" cy="2286015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Мастер-класс</a:t>
            </a:r>
            <a:r>
              <a:rPr lang="ru-RU" sz="2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«Развитие творческих способностей                 у детей старшего дошкольного возраста».</a:t>
            </a:r>
            <a:br>
              <a:rPr lang="ru-RU" sz="2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воспитатель:  </a:t>
            </a:r>
            <a:r>
              <a:rPr lang="ru-RU" sz="2400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Гобузова</a:t>
            </a:r>
            <a:r>
              <a:rPr lang="ru-RU" sz="2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О.К</a:t>
            </a:r>
            <a:r>
              <a:rPr lang="ru-RU" sz="32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32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ru-RU" sz="32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05313" y="47783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29125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14750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14750" y="42862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243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718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8" y="128587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71938" y="35718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82004" y="608056"/>
            <a:ext cx="785818" cy="7858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690688" y="835025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14500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00125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00125" y="78581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85938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57250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357313" y="164306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57313" y="64293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67360" y="965246"/>
            <a:ext cx="785818" cy="785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405813" y="1406525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429625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715250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15250" y="135731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501063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572375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072438" y="221456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72438" y="121443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858148" y="1571612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Овал 30"/>
          <p:cNvSpPr/>
          <p:nvPr/>
        </p:nvSpPr>
        <p:spPr>
          <a:xfrm rot="2585452">
            <a:off x="6340475" y="1196975"/>
            <a:ext cx="169863" cy="46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357938" y="1357313"/>
            <a:ext cx="46037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 rot="19933222">
            <a:off x="6692900" y="1198563"/>
            <a:ext cx="46038" cy="330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 rot="19221648" flipH="1">
            <a:off x="5402263" y="1706563"/>
            <a:ext cx="455612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 rot="2352785" flipH="1">
            <a:off x="5319713" y="1398588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786438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715000" y="1785938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715000" y="1285875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286375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 rot="2585452">
            <a:off x="2957513" y="485775"/>
            <a:ext cx="169862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974975" y="646113"/>
            <a:ext cx="46038" cy="2460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 rot="19933222">
            <a:off x="3311525" y="485775"/>
            <a:ext cx="44450" cy="3317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 rot="2585452">
            <a:off x="206375" y="1766888"/>
            <a:ext cx="169863" cy="44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23838" y="1927225"/>
            <a:ext cx="46037" cy="246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 rot="19933222">
            <a:off x="560388" y="1766888"/>
            <a:ext cx="44450" cy="331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 rot="2585452">
            <a:off x="8670925" y="1338263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8929688" y="1071563"/>
            <a:ext cx="46037" cy="2460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 rot="19933222">
            <a:off x="9023350" y="1338263"/>
            <a:ext cx="46038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 rot="2585452">
            <a:off x="2992438" y="1838325"/>
            <a:ext cx="169862" cy="44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009900" y="1998663"/>
            <a:ext cx="46038" cy="246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 rot="19933222">
            <a:off x="3346450" y="1838325"/>
            <a:ext cx="44450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 rot="19221648" flipH="1">
            <a:off x="7980363" y="873125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 rot="2352785" flipH="1">
            <a:off x="7897813" y="565150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8364538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293100" y="952500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8293100" y="45243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864475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 rot="19221648" flipH="1">
            <a:off x="115888" y="658813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 rot="2352785" flipH="1">
            <a:off x="33338" y="350838"/>
            <a:ext cx="454025" cy="619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00063" y="523875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8625" y="73818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28625" y="23812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0" y="523875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 rot="19221648" flipH="1">
            <a:off x="2479675" y="1587500"/>
            <a:ext cx="455613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 rot="2352785" flipH="1">
            <a:off x="2397125" y="1279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2863850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792413" y="1666875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2792413" y="1166813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2363788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 rot="19221648" flipH="1">
            <a:off x="4979988" y="704850"/>
            <a:ext cx="455612" cy="87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 rot="3744122" flipH="1">
            <a:off x="4965700" y="381001"/>
            <a:ext cx="454025" cy="63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5364163" y="569913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5292725" y="784225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5292725" y="284163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 rot="1391337">
            <a:off x="4932363" y="55403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6619875" y="47783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643688" y="114300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5929313" y="114300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5929313" y="42862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715125" y="7858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5786438" y="7858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286500" y="12858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286500" y="28575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6072145" y="642918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7143750" y="1500188"/>
            <a:ext cx="46038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833438" y="2192338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857250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42875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142875" y="214312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928688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0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500063" y="300037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500063" y="200025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285720" y="235743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1116013" y="2141538"/>
            <a:ext cx="46037" cy="2460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Овал 95"/>
          <p:cNvSpPr/>
          <p:nvPr/>
        </p:nvSpPr>
        <p:spPr>
          <a:xfrm rot="19221648" flipH="1">
            <a:off x="1479550" y="2516188"/>
            <a:ext cx="455613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Овал 96"/>
          <p:cNvSpPr/>
          <p:nvPr/>
        </p:nvSpPr>
        <p:spPr>
          <a:xfrm rot="2352785" flipH="1">
            <a:off x="1397000" y="2208213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1863725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1792288" y="2595563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1792288" y="2095500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1363663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Овал 101"/>
          <p:cNvSpPr/>
          <p:nvPr/>
        </p:nvSpPr>
        <p:spPr>
          <a:xfrm rot="19221648" flipH="1">
            <a:off x="7051675" y="2587625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Овал 102"/>
          <p:cNvSpPr/>
          <p:nvPr/>
        </p:nvSpPr>
        <p:spPr>
          <a:xfrm rot="2352785" flipH="1">
            <a:off x="6969125" y="2279650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7435850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7364413" y="2667000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7364413" y="2166938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6935788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Овал 107"/>
          <p:cNvSpPr/>
          <p:nvPr/>
        </p:nvSpPr>
        <p:spPr>
          <a:xfrm rot="18305469">
            <a:off x="5200650" y="2386013"/>
            <a:ext cx="169863" cy="460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 rot="15720017">
            <a:off x="5217319" y="2545557"/>
            <a:ext cx="46037" cy="247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Овал 109"/>
          <p:cNvSpPr/>
          <p:nvPr/>
        </p:nvSpPr>
        <p:spPr>
          <a:xfrm rot="14053239">
            <a:off x="5553075" y="2386013"/>
            <a:ext cx="46037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Овал 110"/>
          <p:cNvSpPr/>
          <p:nvPr/>
        </p:nvSpPr>
        <p:spPr>
          <a:xfrm rot="13341665" flipH="1">
            <a:off x="4687888" y="2135188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Овал 111"/>
          <p:cNvSpPr/>
          <p:nvPr/>
        </p:nvSpPr>
        <p:spPr>
          <a:xfrm rot="18072802" flipH="1">
            <a:off x="4604544" y="1828006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Овал 112"/>
          <p:cNvSpPr/>
          <p:nvPr/>
        </p:nvSpPr>
        <p:spPr>
          <a:xfrm rot="15720017">
            <a:off x="5072857" y="1999456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Овал 113"/>
          <p:cNvSpPr/>
          <p:nvPr/>
        </p:nvSpPr>
        <p:spPr>
          <a:xfrm rot="15720017">
            <a:off x="5001419" y="2213769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Овал 114"/>
          <p:cNvSpPr/>
          <p:nvPr/>
        </p:nvSpPr>
        <p:spPr>
          <a:xfrm rot="15720017">
            <a:off x="5001419" y="1713707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Овал 115"/>
          <p:cNvSpPr/>
          <p:nvPr/>
        </p:nvSpPr>
        <p:spPr>
          <a:xfrm rot="15720017">
            <a:off x="4572794" y="1999456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Овал 116"/>
          <p:cNvSpPr/>
          <p:nvPr/>
        </p:nvSpPr>
        <p:spPr>
          <a:xfrm rot="2151103" flipH="1">
            <a:off x="1870075" y="704850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Овал 117"/>
          <p:cNvSpPr/>
          <p:nvPr/>
        </p:nvSpPr>
        <p:spPr>
          <a:xfrm rot="6882240" flipH="1">
            <a:off x="2110581" y="545307"/>
            <a:ext cx="454025" cy="61912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9" name="Овал 118"/>
          <p:cNvSpPr/>
          <p:nvPr/>
        </p:nvSpPr>
        <p:spPr>
          <a:xfrm rot="4529455">
            <a:off x="2577307" y="718344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2471738" y="671513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Овал 120"/>
          <p:cNvSpPr/>
          <p:nvPr/>
        </p:nvSpPr>
        <p:spPr>
          <a:xfrm rot="4529455">
            <a:off x="2505869" y="432594"/>
            <a:ext cx="71438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Овал 121"/>
          <p:cNvSpPr/>
          <p:nvPr/>
        </p:nvSpPr>
        <p:spPr>
          <a:xfrm rot="4529455">
            <a:off x="2077244" y="718344"/>
            <a:ext cx="285750" cy="71438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2571736" y="428604"/>
            <a:ext cx="428628" cy="4286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5143451" y="1285860"/>
            <a:ext cx="428628" cy="4286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214282" y="128586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8572528" y="428604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7215206" y="1071546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3714744" y="1785926"/>
            <a:ext cx="428628" cy="4286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 rot="2149859">
            <a:off x="4643438" y="2000250"/>
            <a:ext cx="357187" cy="3571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 rot="17447951">
            <a:off x="6572250" y="1928813"/>
            <a:ext cx="357187" cy="357188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 rot="1817353">
            <a:off x="3214688" y="1357313"/>
            <a:ext cx="357187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 rot="1279228">
            <a:off x="928688" y="357188"/>
            <a:ext cx="357187" cy="357187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 rot="19653907">
            <a:off x="3071813" y="2071688"/>
            <a:ext cx="357187" cy="357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31" grpId="0" animBg="1"/>
      <p:bldP spid="132" grpId="0" animBg="1"/>
      <p:bldP spid="1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CD654-706B-4FA0-9E48-54A4DEE2F3E6}" type="datetime1">
              <a:rPr lang="ru-RU" smtClean="0"/>
              <a:pPr>
                <a:defRPr/>
              </a:pPr>
              <a:t>19.05.2024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2FCE3-23EA-46C7-8F25-9B99D4A94C4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8" name="Содержимое 5" descr="DSC_00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00174"/>
            <a:ext cx="6858048" cy="44291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Возьмём пластилин двух или трёх цветов , соединим произвольно, скатаем колбаску, затем разрежем пополам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CD654-706B-4FA0-9E48-54A4DEE2F3E6}" type="datetime1">
              <a:rPr lang="ru-RU" smtClean="0"/>
              <a:pPr>
                <a:defRPr/>
              </a:pPr>
              <a:t>19.05.2024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2FCE3-23EA-46C7-8F25-9B99D4A94C4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6" name="Содержимое 5" descr="http://www.maaam.ru/upload/blogs/1c78f1af2b1a23d20526a993b756ba5e.jp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2847980" cy="298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am.ru/upload/blogs/d6bad1f862d7e619f6110dbe0ebb5ca3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928802"/>
            <a:ext cx="292895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Разрежем обе половинки под углом 45 градусов и вставим между ними пластинки зелёного цвета.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CD654-706B-4FA0-9E48-54A4DEE2F3E6}" type="datetime1">
              <a:rPr lang="ru-RU" smtClean="0"/>
              <a:pPr>
                <a:defRPr/>
              </a:pPr>
              <a:t>19.05.2024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2FCE3-23EA-46C7-8F25-9B99D4A94C4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6" name="Содержимое 5" descr="http://www.maaam.ru/upload/blogs/c087e5a5813bd2f9409b9f27ede3ffb2.jp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371477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am.ru/upload/blogs/6ade2694c9e4581ec1b84152a59c4bff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85926"/>
            <a:ext cx="377667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Теперь  соединим получившиеся детали и обмотаем пластиной из зелёного пластилина.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CD654-706B-4FA0-9E48-54A4DEE2F3E6}" type="datetime1">
              <a:rPr lang="ru-RU" smtClean="0"/>
              <a:pPr>
                <a:defRPr/>
              </a:pPr>
              <a:t>19.05.2024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2FCE3-23EA-46C7-8F25-9B99D4A94C4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6" name="Содержимое 5" descr="http://www.maaam.ru/upload/blogs/7f5d9ae2f4da3b92e2ae758ce40d408e.jp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3929090" cy="371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am.ru/upload/blogs/6d0ef45833df75d9e98987f13fe8cfd6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85926"/>
            <a:ext cx="392909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</a:rPr>
              <a:t>Теперь разрезаем и получаются  красивые осенние листья, по такому принципу можно выполнить любые листья.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CD654-706B-4FA0-9E48-54A4DEE2F3E6}" type="datetime1">
              <a:rPr lang="ru-RU" smtClean="0"/>
              <a:pPr>
                <a:defRPr/>
              </a:pPr>
              <a:t>19.05.2024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2FCE3-23EA-46C7-8F25-9B99D4A94C4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6" name="Содержимое 5" descr="http://www.maaam.ru/upload/blogs/b3deee4617a4c9f0d0139015d125e638.jp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7"/>
            <a:ext cx="4357718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Forester\Рабочий стол\DSC_0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85926"/>
            <a:ext cx="3357586" cy="2143140"/>
          </a:xfrm>
          <a:prstGeom prst="rect">
            <a:avLst/>
          </a:prstGeom>
          <a:noFill/>
        </p:spPr>
      </p:pic>
      <p:pic>
        <p:nvPicPr>
          <p:cNvPr id="8" name="Picture 5" descr="C:\Documents and Settings\Forester\Рабочий стол\DSC_00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214818"/>
            <a:ext cx="3357586" cy="1881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Это первые творческие работы в технике «МИЛЛЕФИОРИ»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CD654-706B-4FA0-9E48-54A4DEE2F3E6}" type="datetime1">
              <a:rPr lang="ru-RU" smtClean="0"/>
              <a:pPr>
                <a:defRPr/>
              </a:pPr>
              <a:t>19.05.2024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2FCE3-23EA-46C7-8F25-9B99D4A94C4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6" name="Picture 2" descr="C:\Documents and Settings\Forester\Рабочий стол\фото сад ноябрь 2013\декабрь 2013\DSC_00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2714644" cy="3857652"/>
          </a:xfrm>
          <a:prstGeom prst="rect">
            <a:avLst/>
          </a:prstGeom>
          <a:noFill/>
        </p:spPr>
      </p:pic>
      <p:pic>
        <p:nvPicPr>
          <p:cNvPr id="7" name="Picture 4" descr="C:\Documents and Settings\Forester\Рабочий стол\фото сад ноябрь 2013\декабрь 2013\DSC_0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583208"/>
            <a:ext cx="2714644" cy="4292319"/>
          </a:xfrm>
          <a:prstGeom prst="rect">
            <a:avLst/>
          </a:prstGeom>
          <a:noFill/>
        </p:spPr>
      </p:pic>
      <p:pic>
        <p:nvPicPr>
          <p:cNvPr id="8" name="Picture 3" descr="C:\Documents and Settings\Forester\Рабочий стол\фото сад ноябрь 2013\декабрь 2013\DSC_0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928802"/>
            <a:ext cx="3442005" cy="2304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           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CD654-706B-4FA0-9E48-54A4DEE2F3E6}" type="datetime1">
              <a:rPr lang="ru-RU" smtClean="0"/>
              <a:pPr>
                <a:defRPr/>
              </a:pPr>
              <a:t>19.05.2024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2FCE3-23EA-46C7-8F25-9B99D4A94C4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700808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2551837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Мастер-класс</a:t>
            </a: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«</a:t>
            </a: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Развитие творческих 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способностей                 у детей </a:t>
            </a: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старшего дошкольного возраста».</a:t>
            </a:r>
            <a:b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воспитатель</a:t>
            </a: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ru-RU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Гобузова</a:t>
            </a: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О.К.</a:t>
            </a:r>
            <a:b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 i="1" dirty="0" smtClean="0">
                <a:solidFill>
                  <a:srgbClr val="7030A0"/>
                </a:solidFill>
                <a:latin typeface="+mn-lt"/>
              </a:rPr>
              <a:t>Цель 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представление опыта работы  с детьми старшего дошкольного возраста  по развитию творческих способностей.</a:t>
            </a:r>
          </a:p>
          <a:p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47175C-8778-4A31-9EF5-9A798771B50F}" type="datetime1">
              <a:rPr lang="ru-RU"/>
              <a:pPr>
                <a:defRPr/>
              </a:pPr>
              <a:t>19.05.2024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76C14-D856-49E8-A182-13ACDA3DF080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 i="1" dirty="0" smtClean="0">
                <a:solidFill>
                  <a:srgbClr val="7030A0"/>
                </a:solidFill>
              </a:rPr>
              <a:t>Задачи: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повысить уровень профессиональной  компетенции участников мастер – класса по развитию творческих способностей детей </a:t>
            </a:r>
            <a:r>
              <a:rPr lang="ru-RU" sz="2400" b="1" dirty="0" smtClean="0">
                <a:solidFill>
                  <a:srgbClr val="7030A0"/>
                </a:solidFill>
              </a:rPr>
              <a:t>;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представить участникам мастер – класса одно из направлений творческой лепки -  технику «</a:t>
            </a:r>
            <a:r>
              <a:rPr lang="ru-RU" sz="2400" b="1" dirty="0" err="1" smtClean="0">
                <a:solidFill>
                  <a:srgbClr val="7030A0"/>
                </a:solidFill>
              </a:rPr>
              <a:t>Миллефиори</a:t>
            </a:r>
            <a:r>
              <a:rPr lang="ru-RU" sz="2400" b="1" dirty="0" smtClean="0">
                <a:solidFill>
                  <a:srgbClr val="7030A0"/>
                </a:solidFill>
              </a:rPr>
              <a:t>»;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сформировать у участников мастер – класса мотивацию на использование 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нетрадиционных техник для  развития творческих  способностей дошкольников.</a:t>
            </a:r>
          </a:p>
          <a:p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CD654-706B-4FA0-9E48-54A4DEE2F3E6}" type="datetime1">
              <a:rPr lang="ru-RU" smtClean="0"/>
              <a:pPr>
                <a:defRPr/>
              </a:pPr>
              <a:t>19.05.2024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2FCE3-23EA-46C7-8F25-9B99D4A94C4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algn="l"/>
            <a:r>
              <a:rPr lang="ru-RU" sz="3600" b="1" i="1" dirty="0" smtClean="0">
                <a:solidFill>
                  <a:srgbClr val="7030A0"/>
                </a:solidFill>
              </a:rPr>
              <a:t>Актуальность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   </a:t>
            </a:r>
          </a:p>
          <a:p>
            <a:pPr>
              <a:buNone/>
            </a:pPr>
            <a:r>
              <a:rPr lang="ru-RU" sz="2400" b="1" dirty="0" smtClean="0"/>
              <a:t>  </a:t>
            </a:r>
            <a:r>
              <a:rPr lang="ru-RU" sz="2400" b="1" dirty="0" smtClean="0">
                <a:solidFill>
                  <a:srgbClr val="7030A0"/>
                </a:solidFill>
              </a:rPr>
              <a:t>Проблема развития детского творчества в настоящее время является одной из наиболее актуальных как в теоретическом, так и в практическом отношениях: ведь речь идет о важнейшем условии формирования индивидуального своеобразия личности уже на первых этапах её становления.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Процесс творческого развития дошкольника неизбежно сопровождается определенными эмоциями и чувствами. Не научив ребенка понимать и принимать собственные чувства, мы не научим его проявлять свою индивидуальность, быть творческой личностью.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CD654-706B-4FA0-9E48-54A4DEE2F3E6}" type="datetime1">
              <a:rPr lang="ru-RU" smtClean="0"/>
              <a:pPr>
                <a:defRPr/>
              </a:pPr>
              <a:t>19.05.2024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2FCE3-23EA-46C7-8F25-9B99D4A94C4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800" b="1" i="1" dirty="0">
              <a:latin typeface="+mn-lt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CD654-706B-4FA0-9E48-54A4DEE2F3E6}" type="datetime1">
              <a:rPr lang="ru-RU" smtClean="0"/>
              <a:pPr>
                <a:defRPr/>
              </a:pPr>
              <a:t>19.05.2024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2FCE3-23EA-46C7-8F25-9B99D4A94C4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Picture 2" descr="C:\Documents and Settings\Forester\Рабочий стол\фото сад ноябрь 2013\группа К 2014\DSC_01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3530448" cy="2286015"/>
          </a:xfrm>
          <a:prstGeom prst="rect">
            <a:avLst/>
          </a:prstGeom>
          <a:noFill/>
        </p:spPr>
      </p:pic>
      <p:pic>
        <p:nvPicPr>
          <p:cNvPr id="7" name="Picture 3" descr="C:\Documents and Settings\Forester\Рабочий стол\фото сад ноябрь 2013\группа К 2014\DSC_0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571876"/>
            <a:ext cx="3565852" cy="2387308"/>
          </a:xfrm>
          <a:prstGeom prst="rect">
            <a:avLst/>
          </a:prstGeom>
          <a:noFill/>
        </p:spPr>
      </p:pic>
      <p:pic>
        <p:nvPicPr>
          <p:cNvPr id="8" name="Picture 4" descr="C:\Documents and Settings\Forester\Рабочий стол\фото сад ноябрь 2013\декабрь 2013\DSC_0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214554"/>
            <a:ext cx="2500330" cy="3508328"/>
          </a:xfrm>
          <a:prstGeom prst="rect">
            <a:avLst/>
          </a:prstGeom>
          <a:noFill/>
        </p:spPr>
      </p:pic>
      <p:pic>
        <p:nvPicPr>
          <p:cNvPr id="9" name="Рисунок 8" descr="children003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1071546"/>
            <a:ext cx="1719372" cy="1571636"/>
          </a:xfrm>
          <a:prstGeom prst="rect">
            <a:avLst/>
          </a:prstGeom>
        </p:spPr>
      </p:pic>
      <p:pic>
        <p:nvPicPr>
          <p:cNvPr id="10" name="Рисунок 9" descr="children0029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852" y="3857628"/>
            <a:ext cx="1339769" cy="1829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А с детьми мы начали с самого простого, но им очень понравилась это необычная техника. И какие возможности для творчества…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CD654-706B-4FA0-9E48-54A4DEE2F3E6}" type="datetime1">
              <a:rPr lang="ru-RU" smtClean="0"/>
              <a:pPr>
                <a:defRPr/>
              </a:pPr>
              <a:t>19.05.2024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2FCE3-23EA-46C7-8F25-9B99D4A94C4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6" name="Содержимое 5" descr="http://www.maaam.ru/upload/blogs/10dae119c61db990f9a32a691770a0df.jp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2474910" cy="205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am.ru/upload/blogs/d1c3cb7201b2ff5ba09dfdda38ee281d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876"/>
            <a:ext cx="25003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SC_0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1428736"/>
            <a:ext cx="3000396" cy="2357454"/>
          </a:xfrm>
          <a:prstGeom prst="rect">
            <a:avLst/>
          </a:prstGeom>
        </p:spPr>
      </p:pic>
      <p:pic>
        <p:nvPicPr>
          <p:cNvPr id="9" name="Picture 2" descr="C:\Documents and Settings\Forester\Рабочий стол\фото сад ноябрь 2013\группа К 2014\DSC_0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143248"/>
            <a:ext cx="321471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00066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Критерии оценки деятельности детей.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endParaRPr lang="ru-RU" sz="2400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CD654-706B-4FA0-9E48-54A4DEE2F3E6}" type="datetime1">
              <a:rPr lang="ru-RU" smtClean="0"/>
              <a:pPr>
                <a:defRPr/>
              </a:pPr>
              <a:t>19.05.2024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2FCE3-23EA-46C7-8F25-9B99D4A94C4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928671"/>
          <a:ext cx="8858310" cy="5291217"/>
        </p:xfrm>
        <a:graphic>
          <a:graphicData uri="http://schemas.openxmlformats.org/drawingml/2006/table">
            <a:tbl>
              <a:tblPr/>
              <a:tblGrid>
                <a:gridCol w="491598"/>
                <a:gridCol w="1722979"/>
                <a:gridCol w="2596402"/>
                <a:gridCol w="2079349"/>
                <a:gridCol w="1967982"/>
              </a:tblGrid>
              <a:tr h="4427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Показатели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Высокий уровень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Средний уровень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Низкий уровень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Овладение приёмами работы с материалами.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имеет представление о материале, из которого сделана поделка, владеет приёмами работы.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владеет приёмами , но самостоятельно не определяет последовательность выполнения работы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  выполнении  работы нуждается в помощи взрослого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</a:tr>
              <a:tr h="1548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Конструктивные способности.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планирует этапы задуманной поделки, графически зарисовывает, умеет работать коллективно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 планировании и зарисовки поделки нуждается в помощи взрослого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выполняет действия по готовому графическому рисунку, не способен           планировать этапы работы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</a:tr>
              <a:tr h="1435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мелкой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моторики.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владеет произвольной регуляцией пальцев рук, конструирует предмет  из  отдельных элементов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конструирует предмет из отдельных элементов  с помощью взрослого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частично управляет своими пальцами,  и частично конструирует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368544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7030A0"/>
                </a:solidFill>
              </a:rPr>
              <a:t>Цель</a:t>
            </a:r>
            <a:r>
              <a:rPr lang="ru-RU" sz="2400" dirty="0" smtClean="0">
                <a:solidFill>
                  <a:srgbClr val="7030A0"/>
                </a:solidFill>
              </a:rPr>
              <a:t>: 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Развивать творческие способности, фантазию, воображение. Помочь ребенку  проявить свои художественные способности в различных видах  прикладной деятельности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Основные задачи: </a:t>
            </a:r>
            <a:endParaRPr lang="ru-RU" sz="2400" dirty="0" smtClean="0">
              <a:solidFill>
                <a:srgbClr val="7030A0"/>
              </a:solidFill>
            </a:endParaRPr>
          </a:p>
          <a:p>
            <a:pPr lvl="0"/>
            <a:r>
              <a:rPr lang="ru-RU" sz="2400" dirty="0" smtClean="0">
                <a:solidFill>
                  <a:srgbClr val="7030A0"/>
                </a:solidFill>
              </a:rPr>
              <a:t>развивать эстетическое восприятие мира, природы, художественного  творчества  детей через знакомство с техникой лепки «</a:t>
            </a:r>
            <a:r>
              <a:rPr lang="ru-RU" sz="2400" dirty="0" err="1" smtClean="0">
                <a:solidFill>
                  <a:srgbClr val="7030A0"/>
                </a:solidFill>
              </a:rPr>
              <a:t>Миллефиори</a:t>
            </a:r>
            <a:r>
              <a:rPr lang="ru-RU" sz="2400" dirty="0" smtClean="0">
                <a:solidFill>
                  <a:srgbClr val="7030A0"/>
                </a:solidFill>
              </a:rPr>
              <a:t>»; 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развивать воображение детей, поддерживая проявления их фантазии, смелости в изложении собственных   замыслов.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CD654-706B-4FA0-9E48-54A4DEE2F3E6}" type="datetime1">
              <a:rPr lang="ru-RU" smtClean="0"/>
              <a:pPr>
                <a:defRPr/>
              </a:pPr>
              <a:t>19.05.2024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2FCE3-23EA-46C7-8F25-9B99D4A94C4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Техника «МИЛЛЕФИОРИ»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478634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Изначально название «</a:t>
            </a:r>
            <a:r>
              <a:rPr lang="ru-RU" sz="2000" b="1" dirty="0" err="1" smtClean="0">
                <a:solidFill>
                  <a:srgbClr val="7030A0"/>
                </a:solidFill>
              </a:rPr>
              <a:t>миллефиори</a:t>
            </a:r>
            <a:r>
              <a:rPr lang="ru-RU" sz="2000" b="1" dirty="0" smtClean="0">
                <a:solidFill>
                  <a:srgbClr val="7030A0"/>
                </a:solidFill>
              </a:rPr>
              <a:t>» (с итальянского “</a:t>
            </a:r>
            <a:r>
              <a:rPr lang="ru-RU" sz="2000" b="1" dirty="0" err="1" smtClean="0">
                <a:solidFill>
                  <a:srgbClr val="7030A0"/>
                </a:solidFill>
              </a:rPr>
              <a:t>mille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fiori</a:t>
            </a:r>
            <a:r>
              <a:rPr lang="ru-RU" sz="2000" b="1" dirty="0" smtClean="0">
                <a:solidFill>
                  <a:srgbClr val="7030A0"/>
                </a:solidFill>
              </a:rPr>
              <a:t>” – «тысяча цветов») употреблялось для одного из видов мозаичного стекла с особенным декоративным узором в виде цветов, отсюда и название. Такое мозаичное стекло было известно ещё древним римлянам, что подтверждается археологическими раскопками. По прошествии веков секреты этой техники были утеряны, и только в XIX в. её удалось восстановить мастерам из итальянского г. </a:t>
            </a:r>
            <a:r>
              <a:rPr lang="ru-RU" sz="2000" b="1" dirty="0" err="1" smtClean="0">
                <a:solidFill>
                  <a:srgbClr val="7030A0"/>
                </a:solidFill>
              </a:rPr>
              <a:t>Мурано</a:t>
            </a:r>
            <a:r>
              <a:rPr lang="ru-RU" sz="2000" b="1" dirty="0" smtClean="0">
                <a:solidFill>
                  <a:srgbClr val="7030A0"/>
                </a:solidFill>
              </a:rPr>
              <a:t>. И сейчас изделия из </a:t>
            </a:r>
            <a:r>
              <a:rPr lang="ru-RU" sz="2000" b="1" dirty="0" err="1" smtClean="0">
                <a:solidFill>
                  <a:srgbClr val="7030A0"/>
                </a:solidFill>
              </a:rPr>
              <a:t>муранского</a:t>
            </a:r>
            <a:r>
              <a:rPr lang="ru-RU" sz="2000" b="1" dirty="0" smtClean="0">
                <a:solidFill>
                  <a:srgbClr val="7030A0"/>
                </a:solidFill>
              </a:rPr>
              <a:t> стекла ценятся во всём мире.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В наше время технику «</a:t>
            </a:r>
            <a:r>
              <a:rPr lang="ru-RU" sz="2000" b="1" dirty="0" err="1" smtClean="0">
                <a:solidFill>
                  <a:srgbClr val="7030A0"/>
                </a:solidFill>
              </a:rPr>
              <a:t>миллефиори</a:t>
            </a:r>
            <a:r>
              <a:rPr lang="ru-RU" sz="2000" b="1" dirty="0" smtClean="0">
                <a:solidFill>
                  <a:srgbClr val="7030A0"/>
                </a:solidFill>
              </a:rPr>
              <a:t>» используют при изготовлении различных изделий из полимерной глины. Они очень изящны и красивы 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            Вместо полимерной глины мы используем пластилин.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CD654-706B-4FA0-9E48-54A4DEE2F3E6}" type="datetime1">
              <a:rPr lang="ru-RU" smtClean="0"/>
              <a:pPr>
                <a:defRPr/>
              </a:pPr>
              <a:t>19.05.2024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2FCE3-23EA-46C7-8F25-9B99D4A94C4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.школа 14. русский язы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14. русский язык</Template>
  <TotalTime>168</TotalTime>
  <Words>542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нач.школа 14. русский язык</vt:lpstr>
      <vt:lpstr>Мастер-класс          «Развитие творческих способностей                 у детей старшего дошкольного возраста».               воспитатель:  Гобузова О.К. </vt:lpstr>
      <vt:lpstr>Цель :</vt:lpstr>
      <vt:lpstr>Задачи:</vt:lpstr>
      <vt:lpstr>Актуальность</vt:lpstr>
      <vt:lpstr>Презентация PowerPoint</vt:lpstr>
      <vt:lpstr>А с детьми мы начали с самого простого, но им очень понравилась это необычная техника. И какие возможности для творчества…</vt:lpstr>
      <vt:lpstr>Критерии оценки деятельности детей. </vt:lpstr>
      <vt:lpstr>Цель:  Развивать творческие способности, фантазию, воображение. Помочь ребенку  проявить свои художественные способности в различных видах  прикладной деятельности</vt:lpstr>
      <vt:lpstr>Техника «МИЛЛЕФИОРИ»</vt:lpstr>
      <vt:lpstr>Презентация PowerPoint</vt:lpstr>
      <vt:lpstr>Возьмём пластилин двух или трёх цветов , соединим произвольно, скатаем колбаску, затем разрежем пополам.</vt:lpstr>
      <vt:lpstr>Разрежем обе половинки под углом 45 градусов и вставим между ними пластинки зелёного цвета.</vt:lpstr>
      <vt:lpstr>Теперь  соединим получившиеся детали и обмотаем пластиной из зелёного пластилина.</vt:lpstr>
      <vt:lpstr>Теперь разрезаем и получаются  красивые осенние листья, по такому принципу можно выполнить любые листья.</vt:lpstr>
      <vt:lpstr>Это первые творческие работы в технике «МИЛЛЕФИОРИ»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«Развитие творческих способностей у детей старшего дошкольного возраста через кружковую работу».</dc:title>
  <dc:creator>Forester</dc:creator>
  <cp:lastModifiedBy>2024</cp:lastModifiedBy>
  <cp:revision>19</cp:revision>
  <dcterms:created xsi:type="dcterms:W3CDTF">2014-03-24T16:10:09Z</dcterms:created>
  <dcterms:modified xsi:type="dcterms:W3CDTF">2024-05-19T12:47:12Z</dcterms:modified>
</cp:coreProperties>
</file>